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9" r:id="rId4"/>
    <p:sldId id="280" r:id="rId5"/>
    <p:sldId id="258" r:id="rId6"/>
    <p:sldId id="259" r:id="rId7"/>
    <p:sldId id="260" r:id="rId8"/>
    <p:sldId id="261" r:id="rId9"/>
    <p:sldId id="271" r:id="rId10"/>
    <p:sldId id="272" r:id="rId11"/>
    <p:sldId id="275" r:id="rId12"/>
    <p:sldId id="274" r:id="rId13"/>
    <p:sldId id="273" r:id="rId14"/>
    <p:sldId id="276" r:id="rId15"/>
    <p:sldId id="262" r:id="rId16"/>
    <p:sldId id="264" r:id="rId17"/>
    <p:sldId id="265" r:id="rId18"/>
    <p:sldId id="263" r:id="rId19"/>
    <p:sldId id="283" r:id="rId20"/>
    <p:sldId id="277" r:id="rId21"/>
    <p:sldId id="266" r:id="rId22"/>
    <p:sldId id="278" r:id="rId23"/>
    <p:sldId id="270" r:id="rId24"/>
    <p:sldId id="282" r:id="rId25"/>
    <p:sldId id="267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C6838-F9E0-45AA-A6D6-298A8BFCB0DC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9000F-946D-4D97-A90A-E63A32A9A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In NAP4 there was lots of discussion and shifting goal posts re age to be included, 0-16 decided on, older 16-21 had more adult pathology and management.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There are interesting differences in the management of adults and children which became apparent in NAP4.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It is worth questioning whether these are valid.</a:t>
            </a:r>
            <a:endParaRPr lang="en-US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A2316E4-9B05-45FA-82B7-60D388C2894F}" type="slidenum">
              <a:rPr lang="en-US" sz="1200">
                <a:latin typeface="+mn-lt"/>
              </a:rPr>
              <a:pPr algn="r">
                <a:defRPr/>
              </a:pPr>
              <a:t>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Views of the NAP4 panel</a:t>
            </a:r>
          </a:p>
          <a:p>
            <a:r>
              <a:rPr lang="en-GB" smtClean="0"/>
              <a:t>Deaths- one in each area-see report</a:t>
            </a:r>
          </a:p>
          <a:p>
            <a:r>
              <a:rPr lang="en-GB" smtClean="0"/>
              <a:t>Bad things can happen despite good care</a:t>
            </a:r>
          </a:p>
          <a:p>
            <a:r>
              <a:rPr lang="en-GB" smtClean="0"/>
              <a:t>Obstruction in recovery</a:t>
            </a:r>
          </a:p>
          <a:p>
            <a:r>
              <a:rPr lang="en-GB" smtClean="0"/>
              <a:t>ICU &amp; ER patients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Views of the NAP4 panel</a:t>
            </a:r>
          </a:p>
          <a:p>
            <a:r>
              <a:rPr lang="en-GB" smtClean="0"/>
              <a:t>Deaths- one in each area-see report</a:t>
            </a:r>
          </a:p>
          <a:p>
            <a:r>
              <a:rPr lang="en-GB" smtClean="0"/>
              <a:t>Bad things can happen despite good care</a:t>
            </a:r>
          </a:p>
          <a:p>
            <a:r>
              <a:rPr lang="en-GB" smtClean="0"/>
              <a:t>Obstruction in recovery</a:t>
            </a:r>
          </a:p>
          <a:p>
            <a:r>
              <a:rPr lang="en-GB" smtClean="0"/>
              <a:t>ICU &amp; ER patients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Views of the NAP4 panel</a:t>
            </a:r>
          </a:p>
          <a:p>
            <a:r>
              <a:rPr lang="en-GB" smtClean="0"/>
              <a:t>Deaths- one in each area-see report</a:t>
            </a:r>
          </a:p>
          <a:p>
            <a:r>
              <a:rPr lang="en-GB" smtClean="0"/>
              <a:t>Bad things can happen despite good care</a:t>
            </a:r>
          </a:p>
          <a:p>
            <a:r>
              <a:rPr lang="en-GB" smtClean="0"/>
              <a:t>Obstruction in recovery</a:t>
            </a:r>
          </a:p>
          <a:p>
            <a:r>
              <a:rPr lang="en-GB" smtClean="0"/>
              <a:t>ICU &amp; ER patients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Airway assessments brief. Tests are not validated for paediatric patients.</a:t>
            </a:r>
          </a:p>
          <a:p>
            <a:r>
              <a:rPr lang="en-GB" smtClean="0"/>
              <a:t>Two patients had anticipated airway problems noted, neither were the ones that had difficulty. </a:t>
            </a:r>
          </a:p>
          <a:p>
            <a:r>
              <a:rPr lang="en-GB" smtClean="0"/>
              <a:t>1 child was checked and did have difficulty a child with tracheal stenosis </a:t>
            </a: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Predictable difficult airway usually syndromal. Very rare to have unexpected difficult airway but it does occur. Eg TS 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Airway difficulty in ASA1&amp;2 children did occur e.g. following anaesthesia for inguinal hernia </a:t>
            </a:r>
            <a:endParaRPr lang="en-US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EC398C2-CFE1-49E1-A1D3-2898DB1249A0}" type="slidenum">
              <a:rPr lang="en-US" sz="1200">
                <a:latin typeface="+mn-lt"/>
              </a:rPr>
              <a:pPr algn="r">
                <a:defRPr/>
              </a:pPr>
              <a:t>16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Intubation was difficult in 6. 2 died. Few cases had difficult D/L as an initial problem </a:t>
            </a:r>
          </a:p>
          <a:p>
            <a:r>
              <a:rPr lang="en-GB" smtClean="0"/>
              <a:t>Mackintosh, straight blade and occasional bougie used </a:t>
            </a:r>
          </a:p>
          <a:p>
            <a:r>
              <a:rPr lang="en-GB" smtClean="0"/>
              <a:t>Alternative laryngoscopes not used in any case. </a:t>
            </a:r>
          </a:p>
          <a:p>
            <a:r>
              <a:rPr lang="en-GB" smtClean="0"/>
              <a:t>There is little evidence based information available on airway management techniques in paediatrics.</a:t>
            </a: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Index cases almost all TT</a:t>
            </a:r>
          </a:p>
          <a:p>
            <a:r>
              <a:rPr lang="en-US" smtClean="0"/>
              <a:t>Despite evidence, newer SGDs just not used. &gt;90% cLMA , 0.1% Proseal, and 9.9% “other”</a:t>
            </a:r>
          </a:p>
          <a:p>
            <a:endParaRPr lang="en-US" smtClean="0"/>
          </a:p>
          <a:p>
            <a:r>
              <a:rPr lang="en-US" smtClean="0"/>
              <a:t>Even in snapshot alternative SGAs rarely used. Some may feel paediatric anaes should “move with the times” ?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Intubation was difficult in 6. 2 died. Few cases had difficult D/L as an initial problem </a:t>
            </a:r>
          </a:p>
          <a:p>
            <a:r>
              <a:rPr lang="en-GB" smtClean="0"/>
              <a:t>Mackintosh, straight blade and occasional bougie used </a:t>
            </a:r>
          </a:p>
          <a:p>
            <a:r>
              <a:rPr lang="en-GB" smtClean="0"/>
              <a:t>Alternative laryngoscopes not used in any case. </a:t>
            </a:r>
          </a:p>
          <a:p>
            <a:r>
              <a:rPr lang="en-GB" smtClean="0"/>
              <a:t>There is little evidence based information available on airway management techniques in paediatrics.</a:t>
            </a: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Airway assessments brief. Tests are not validated for paediatric patients.</a:t>
            </a:r>
          </a:p>
          <a:p>
            <a:r>
              <a:rPr lang="en-GB" smtClean="0"/>
              <a:t>Two patients had anticipated airway problems noted, neither were the ones that had difficulty. </a:t>
            </a:r>
          </a:p>
          <a:p>
            <a:r>
              <a:rPr lang="en-GB" smtClean="0"/>
              <a:t>1 child was checked and did have difficulty a child with tracheal stenosis </a:t>
            </a: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Difficult,</a:t>
            </a:r>
          </a:p>
          <a:p>
            <a:r>
              <a:rPr lang="en-GB" smtClean="0"/>
              <a:t>Brackets = success</a:t>
            </a:r>
          </a:p>
          <a:p>
            <a:r>
              <a:rPr lang="en-GB" smtClean="0"/>
              <a:t>Surgical airways used in 4 patients, two had major tracheal narrowing, one a FB in the airway.</a:t>
            </a:r>
          </a:p>
          <a:p>
            <a:r>
              <a:rPr lang="en-GB" smtClean="0"/>
              <a:t>ENT, 3 successful, 1 died during transfer for a trache</a:t>
            </a:r>
          </a:p>
          <a:p>
            <a:r>
              <a:rPr lang="en-GB" smtClean="0"/>
              <a:t>Even ENT traches can be associated with significant morbidity, one case with pneumothorax and pneumomediastinum</a:t>
            </a:r>
          </a:p>
          <a:p>
            <a:r>
              <a:rPr lang="en-GB" smtClean="0"/>
              <a:t>Anaes 1 cricothyroidotomy, not successful but intubated conventionally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In NAP4 there was lots of discussion and shifting goal posts re age to be included, 0-16 decided on, older 16-21 had more adult pathology and management.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There are interesting differences in the management of adults and children which became apparent in NAP4.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It is worth questioning whether these are valid.</a:t>
            </a:r>
            <a:endParaRPr lang="en-US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A2316E4-9B05-45FA-82B7-60D388C2894F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Airway assessments brief. Tests are not validated for paediatric patients.</a:t>
            </a:r>
          </a:p>
          <a:p>
            <a:r>
              <a:rPr lang="en-GB" smtClean="0"/>
              <a:t>Two patients had anticipated airway problems noted, neither were the ones that had difficulty. </a:t>
            </a:r>
          </a:p>
          <a:p>
            <a:r>
              <a:rPr lang="en-GB" smtClean="0"/>
              <a:t>1 child was checked and did have difficulty a child with tracheal stenosis 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Difficult,</a:t>
            </a:r>
          </a:p>
          <a:p>
            <a:r>
              <a:rPr lang="en-GB" smtClean="0"/>
              <a:t>Brackets = success</a:t>
            </a:r>
          </a:p>
          <a:p>
            <a:r>
              <a:rPr lang="en-GB" smtClean="0"/>
              <a:t>Surgical airways used in 4 patients, two had major tracheal narrowing, one a FB in the airway.</a:t>
            </a:r>
          </a:p>
          <a:p>
            <a:r>
              <a:rPr lang="en-GB" smtClean="0"/>
              <a:t>ENT, 3 successful, 1 died during transfer for a trache</a:t>
            </a:r>
          </a:p>
          <a:p>
            <a:r>
              <a:rPr lang="en-GB" smtClean="0"/>
              <a:t>Even ENT traches can be associated with significant morbidity, one case with pneumothorax and pneumomediastinum</a:t>
            </a:r>
          </a:p>
          <a:p>
            <a:r>
              <a:rPr lang="en-GB" smtClean="0"/>
              <a:t>Anaes 1 cricothyroidotomy, not successful but intubated conventionally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Keep an eye on them</a:t>
            </a: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Keep an eye on them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In NAP4 there was lots of discussion and shifting goal posts re age to be included, 0-16 decided on, older 16-21 had more adult pathology and management.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There are interesting differences in the management of adults and children which became apparent in NAP4.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It is worth questioning whether these are valid.</a:t>
            </a:r>
            <a:endParaRPr lang="en-US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A2316E4-9B05-45FA-82B7-60D388C2894F}" type="slidenum">
              <a:rPr lang="en-US" sz="1200">
                <a:latin typeface="+mn-lt"/>
              </a:rPr>
              <a:pPr algn="r">
                <a:defRPr/>
              </a:pPr>
              <a:t>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Mostly managed with TT</a:t>
            </a:r>
          </a:p>
          <a:p>
            <a:r>
              <a:rPr lang="en-GB" smtClean="0"/>
              <a:t>Blacked airway, secretions or blood</a:t>
            </a:r>
          </a:p>
          <a:p>
            <a:r>
              <a:rPr lang="en-GB" smtClean="0"/>
              <a:t>1 FB</a:t>
            </a:r>
          </a:p>
          <a:p>
            <a:r>
              <a:rPr lang="en-GB" smtClean="0"/>
              <a:t>One LMA-patient vomited, another vomited later with TT in situ which was displaced and got into airway difficulties</a:t>
            </a:r>
          </a:p>
          <a:p>
            <a:r>
              <a:rPr lang="en-GB" smtClean="0"/>
              <a:t>Extubation: I lost TT, obstruction, 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Views of the NAP4 panel</a:t>
            </a:r>
          </a:p>
          <a:p>
            <a:r>
              <a:rPr lang="en-GB" smtClean="0"/>
              <a:t>Deaths- one in each area-see report</a:t>
            </a:r>
          </a:p>
          <a:p>
            <a:r>
              <a:rPr lang="en-GB" smtClean="0"/>
              <a:t>Bad things can happen despite good care</a:t>
            </a:r>
          </a:p>
          <a:p>
            <a:r>
              <a:rPr lang="en-GB" smtClean="0"/>
              <a:t>Obstruction in recovery</a:t>
            </a:r>
          </a:p>
          <a:p>
            <a:r>
              <a:rPr lang="en-GB" smtClean="0"/>
              <a:t>ICU &amp; ER patients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Evidence of each in NAP4</a:t>
            </a:r>
          </a:p>
          <a:p>
            <a:r>
              <a:rPr lang="en-GB" smtClean="0"/>
              <a:t>Equally relevant to surgical teams</a:t>
            </a:r>
          </a:p>
          <a:p>
            <a:r>
              <a:rPr lang="en-GB" smtClean="0"/>
              <a:t>Lots of consultant involvement in anaesthesia care, we considered that this may mean that there is less chance for trainees to have experience or even observe these difficult events. </a:t>
            </a:r>
          </a:p>
          <a:p>
            <a:r>
              <a:rPr lang="en-GB" smtClean="0"/>
              <a:t>Equipment was satisfactory, though one child came to harm when the TT was removed from the OR and another because of delay in finding a correct tube in recovery.</a:t>
            </a:r>
          </a:p>
          <a:p>
            <a:r>
              <a:rPr lang="en-GB" smtClean="0"/>
              <a:t>Monitoring was used and generally satisfactory, but some cases ETCO2 not used / misinterpreted </a:t>
            </a:r>
          </a:p>
          <a:p>
            <a:r>
              <a:rPr lang="en-GB" smtClean="0"/>
              <a:t>Recovery standards not clear, several problems in recovery, bleeding, death. Blood in the airway in three, one died. </a:t>
            </a:r>
          </a:p>
          <a:p>
            <a:endParaRPr lang="en-GB" smtClean="0"/>
          </a:p>
          <a:p>
            <a:r>
              <a:rPr lang="en-GB" smtClean="0"/>
              <a:t>Task fixation was an issue and in several cases repeated attempts at intubation were tried despite no success.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Views of the NAP4 panel</a:t>
            </a:r>
          </a:p>
          <a:p>
            <a:r>
              <a:rPr lang="en-GB" smtClean="0"/>
              <a:t>Deaths- one in each area-see report</a:t>
            </a:r>
          </a:p>
          <a:p>
            <a:r>
              <a:rPr lang="en-GB" smtClean="0"/>
              <a:t>Bad things can happen despite good care</a:t>
            </a:r>
          </a:p>
          <a:p>
            <a:r>
              <a:rPr lang="en-GB" smtClean="0"/>
              <a:t>Obstruction in recovery</a:t>
            </a:r>
          </a:p>
          <a:p>
            <a:r>
              <a:rPr lang="en-GB" smtClean="0"/>
              <a:t>ICU &amp; ER patients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Views of the NAP4 panel</a:t>
            </a:r>
          </a:p>
          <a:p>
            <a:r>
              <a:rPr lang="en-GB" smtClean="0"/>
              <a:t>Deaths- one in each area-see report</a:t>
            </a:r>
          </a:p>
          <a:p>
            <a:r>
              <a:rPr lang="en-GB" smtClean="0"/>
              <a:t>Bad things can happen despite good care</a:t>
            </a:r>
          </a:p>
          <a:p>
            <a:r>
              <a:rPr lang="en-GB" smtClean="0"/>
              <a:t>Obstruction in recovery</a:t>
            </a:r>
          </a:p>
          <a:p>
            <a:r>
              <a:rPr lang="en-GB" smtClean="0"/>
              <a:t>ICU &amp; ER patients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Views of the NAP4 panel</a:t>
            </a:r>
          </a:p>
          <a:p>
            <a:r>
              <a:rPr lang="en-GB" smtClean="0"/>
              <a:t>Deaths- one in each area-see report</a:t>
            </a:r>
          </a:p>
          <a:p>
            <a:r>
              <a:rPr lang="en-GB" smtClean="0"/>
              <a:t>Bad things can happen despite good care</a:t>
            </a:r>
          </a:p>
          <a:p>
            <a:r>
              <a:rPr lang="en-GB" smtClean="0"/>
              <a:t>Obstruction in recovery</a:t>
            </a:r>
          </a:p>
          <a:p>
            <a:r>
              <a:rPr lang="en-GB" smtClean="0"/>
              <a:t>ICU &amp; ER patients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921-8EDB-4872-AD8B-B89C1181EAC1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82E-16A3-41C6-8F0A-012D24CD20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921-8EDB-4872-AD8B-B89C1181EAC1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82E-16A3-41C6-8F0A-012D24CD20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921-8EDB-4872-AD8B-B89C1181EAC1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82E-16A3-41C6-8F0A-012D24CD20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921-8EDB-4872-AD8B-B89C1181EAC1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82E-16A3-41C6-8F0A-012D24CD20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921-8EDB-4872-AD8B-B89C1181EAC1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82E-16A3-41C6-8F0A-012D24CD20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921-8EDB-4872-AD8B-B89C1181EAC1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82E-16A3-41C6-8F0A-012D24CD20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921-8EDB-4872-AD8B-B89C1181EAC1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82E-16A3-41C6-8F0A-012D24CD20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921-8EDB-4872-AD8B-B89C1181EAC1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82E-16A3-41C6-8F0A-012D24CD20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921-8EDB-4872-AD8B-B89C1181EAC1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82E-16A3-41C6-8F0A-012D24CD20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921-8EDB-4872-AD8B-B89C1181EAC1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82E-16A3-41C6-8F0A-012D24CD20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921-8EDB-4872-AD8B-B89C1181EAC1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A82E-16A3-41C6-8F0A-012D24CD20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4921-8EDB-4872-AD8B-B89C1181EAC1}" type="datetimeFigureOut">
              <a:rPr lang="en-GB" smtClean="0"/>
              <a:pPr/>
              <a:t>02/09/2011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4A82E-16A3-41C6-8F0A-012D24CD207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www.nlm.nih.gov/medlineplus/ency/images/ency/fullsize/18033.jpg&amp;imgrefurl=http://www.nlm.nih.gov/medlineplus/ency/imagepages/18033.htm&amp;usg=__yY9xCr0hunOTEXuS4lYc0adJV-I=&amp;h=320&amp;w=400&amp;sz=17&amp;hl=en&amp;start=1&amp;zoom=1&amp;tbnid=kr0jSNyqMfBdrM:&amp;tbnh=99&amp;tbnw=124&amp;ei=H6RfTrr1OYSg4gSZuoVD&amp;prev=/search?q=bradycardia&amp;hl=en&amp;sa=N&amp;gbv=2&amp;tbm=isch&amp;itbs=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84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/>
              <a:t>Anaesthetic death</a:t>
            </a:r>
            <a:endParaRPr lang="en-US" sz="4000" b="1" dirty="0" smtClean="0"/>
          </a:p>
        </p:txBody>
      </p:sp>
      <p:sp>
        <p:nvSpPr>
          <p:cNvPr id="11571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73238"/>
            <a:ext cx="8229600" cy="410403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Young child, tonsillectomy, intubated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Arrived in recovery cyanosed. </a:t>
            </a:r>
            <a:r>
              <a:rPr lang="en-US" sz="2800" dirty="0" smtClean="0">
                <a:solidFill>
                  <a:srgbClr val="0070C0"/>
                </a:solidFill>
              </a:rPr>
              <a:t>Monitoring, transfer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Unable to mask ventilate. </a:t>
            </a:r>
            <a:r>
              <a:rPr lang="en-US" sz="2800" dirty="0" smtClean="0">
                <a:solidFill>
                  <a:srgbClr val="0070C0"/>
                </a:solidFill>
              </a:rPr>
              <a:t>Equipment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Re-intubated with previous TT: unable to ventilate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Progressed to severe hypoxia, </a:t>
            </a:r>
            <a:r>
              <a:rPr lang="en-US" sz="2800" dirty="0" err="1" smtClean="0"/>
              <a:t>bradycardia</a:t>
            </a:r>
            <a:r>
              <a:rPr lang="en-US" sz="2800" dirty="0" smtClean="0"/>
              <a:t>, cardiac arrest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Re-intubated with cuffed TT after 30 </a:t>
            </a:r>
            <a:r>
              <a:rPr lang="en-US" sz="2800" dirty="0" err="1" smtClean="0"/>
              <a:t>mins</a:t>
            </a:r>
            <a:r>
              <a:rPr lang="en-US" sz="2800" dirty="0" smtClean="0"/>
              <a:t>. Clot suctioned out. Able to ventilate. </a:t>
            </a:r>
            <a:r>
              <a:rPr lang="en-US" sz="2800" dirty="0" smtClean="0">
                <a:solidFill>
                  <a:srgbClr val="0070C0"/>
                </a:solidFill>
              </a:rPr>
              <a:t>Capnography, Equipment, Organisation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Hypoxic death.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/>
              <a:t>ED death</a:t>
            </a:r>
            <a:endParaRPr lang="en-US" sz="4000" b="1" dirty="0" smtClean="0"/>
          </a:p>
        </p:txBody>
      </p:sp>
      <p:sp>
        <p:nvSpPr>
          <p:cNvPr id="11571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73238"/>
            <a:ext cx="8229600" cy="3886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Young child, in respiratory distress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Attended by PICU senior trainee. No anaesthetist involved.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Attempts at intubation…failed..repeatedly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Capnography attached but not looked at or not interpreted correctly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Cardiac arrest and prolonged CPR. 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Oesophageal</a:t>
            </a:r>
            <a:r>
              <a:rPr lang="en-US" sz="2800" dirty="0" smtClean="0"/>
              <a:t> intubation diagnosed as NGT passed.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Hypoxic death.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/>
              <a:t>ED death</a:t>
            </a:r>
            <a:endParaRPr lang="en-US" sz="4000" b="1" dirty="0" smtClean="0"/>
          </a:p>
        </p:txBody>
      </p:sp>
      <p:sp>
        <p:nvSpPr>
          <p:cNvPr id="11571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73238"/>
            <a:ext cx="8229600" cy="3886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Young child, in respiratory distress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Attended by PICU senior trainee. No anaesthetist involved. </a:t>
            </a:r>
            <a:r>
              <a:rPr lang="en-US" sz="2800" dirty="0" smtClean="0">
                <a:solidFill>
                  <a:srgbClr val="0070C0"/>
                </a:solidFill>
              </a:rPr>
              <a:t>Organisation. Training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Attempts at intubation…failed..repeatedly. </a:t>
            </a:r>
            <a:r>
              <a:rPr lang="en-US" sz="2800" dirty="0" smtClean="0">
                <a:solidFill>
                  <a:srgbClr val="0070C0"/>
                </a:solidFill>
              </a:rPr>
              <a:t>Strategy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Capnography attached but not looked at or not interpreted correctly . </a:t>
            </a:r>
            <a:r>
              <a:rPr lang="en-US" sz="2800" dirty="0" smtClean="0">
                <a:solidFill>
                  <a:srgbClr val="0070C0"/>
                </a:solidFill>
              </a:rPr>
              <a:t>Training. Human factors.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Cardiac arrest and prolonged CPR. 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Oesophageal</a:t>
            </a:r>
            <a:r>
              <a:rPr lang="en-US" sz="2800" dirty="0" smtClean="0"/>
              <a:t> intubation diagnosed as NGT passed.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Hypoxic death.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/>
              <a:t>ICU death</a:t>
            </a:r>
            <a:endParaRPr lang="en-US" sz="4000" b="1" dirty="0" smtClean="0"/>
          </a:p>
        </p:txBody>
      </p:sp>
      <p:sp>
        <p:nvSpPr>
          <p:cNvPr id="11571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340768"/>
            <a:ext cx="8229600" cy="482453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Dysmorphic</a:t>
            </a:r>
            <a:r>
              <a:rPr lang="en-US" sz="2800" dirty="0" smtClean="0"/>
              <a:t> neonate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Intubated at DGH with difficulty by neonatologist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Transfer to secondary centre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TT displaced during non-invasive procedure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DMV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Multiple attempts at re-intubation by three consultants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Airway rescue with LMA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Transferred to theatre for tracheostomy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LMA displaced in corridor.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Hypoxic death.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/>
              <a:t>ICU death</a:t>
            </a:r>
            <a:endParaRPr lang="en-US" sz="4000" b="1" dirty="0" smtClean="0"/>
          </a:p>
        </p:txBody>
      </p:sp>
      <p:sp>
        <p:nvSpPr>
          <p:cNvPr id="11571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340768"/>
            <a:ext cx="8229600" cy="482453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Dysmorphic</a:t>
            </a:r>
            <a:r>
              <a:rPr lang="en-US" sz="2800" dirty="0" smtClean="0"/>
              <a:t> neonate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Intubated at DGH with difficulty by neonatologist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Transfer to secondary centre. </a:t>
            </a:r>
            <a:r>
              <a:rPr lang="en-US" sz="2800" dirty="0" smtClean="0">
                <a:solidFill>
                  <a:srgbClr val="0070C0"/>
                </a:solidFill>
              </a:rPr>
              <a:t>Transfer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TT displaced during non-invasive procedure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DMV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Multiple attempts at re-intubation by three consultants. </a:t>
            </a:r>
            <a:r>
              <a:rPr lang="en-US" sz="2800" dirty="0" smtClean="0">
                <a:solidFill>
                  <a:srgbClr val="0070C0"/>
                </a:solidFill>
              </a:rPr>
              <a:t>Human Factors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Airway rescue with LMA </a:t>
            </a:r>
            <a:r>
              <a:rPr lang="en-US" sz="2800" dirty="0" smtClean="0">
                <a:solidFill>
                  <a:srgbClr val="0070C0"/>
                </a:solidFill>
              </a:rPr>
              <a:t>Equipment, strategy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Transferred to theatre for tracheostomy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/>
              <a:t>LMA displaced in corridor. </a:t>
            </a:r>
            <a:r>
              <a:rPr lang="en-US" sz="2800" dirty="0" smtClean="0">
                <a:solidFill>
                  <a:srgbClr val="0070C0"/>
                </a:solidFill>
              </a:rPr>
              <a:t>Transfer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Hypoxic death.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Should pre-operative airway </a:t>
            </a:r>
            <a:br>
              <a:rPr lang="en-GB" sz="4000" b="1" dirty="0" smtClean="0"/>
            </a:br>
            <a:r>
              <a:rPr lang="en-GB" sz="4000" b="1" dirty="0" smtClean="0"/>
              <a:t>assessment be routine?</a:t>
            </a:r>
            <a:endParaRPr lang="en-US" sz="4000" b="1" dirty="0" smtClean="0"/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3/11 had an airway assessment-</a:t>
            </a:r>
          </a:p>
          <a:p>
            <a:r>
              <a:rPr lang="en-GB" sz="2800" dirty="0" smtClean="0"/>
              <a:t>72% of children had no assessment</a:t>
            </a:r>
          </a:p>
          <a:p>
            <a:r>
              <a:rPr lang="en-GB" sz="2800" dirty="0" smtClean="0"/>
              <a:t>25% of adults had no assessment</a:t>
            </a:r>
            <a:endParaRPr lang="en-US" sz="2800" dirty="0" smtClean="0"/>
          </a:p>
        </p:txBody>
      </p:sp>
      <p:pic>
        <p:nvPicPr>
          <p:cNvPr id="121859" name="Picture 5" descr="IMG_25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6449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/>
              <a:t>Abnormal airways:</a:t>
            </a:r>
            <a:r>
              <a:rPr lang="en-GB" dirty="0" smtClean="0"/>
              <a:t> </a:t>
            </a:r>
            <a:r>
              <a:rPr lang="en-GB" sz="3600" dirty="0" smtClean="0"/>
              <a:t>predicted difficult intubation</a:t>
            </a:r>
            <a:endParaRPr lang="en-US" sz="3600" dirty="0" smtClean="0"/>
          </a:p>
        </p:txBody>
      </p:sp>
      <p:sp>
        <p:nvSpPr>
          <p:cNvPr id="136195" name="Content Placeholder 2"/>
          <p:cNvSpPr>
            <a:spLocks noGrp="1"/>
          </p:cNvSpPr>
          <p:nvPr>
            <p:ph idx="4294967295"/>
          </p:nvPr>
        </p:nvSpPr>
        <p:spPr>
          <a:xfrm>
            <a:off x="468313" y="2276475"/>
            <a:ext cx="8229600" cy="3886200"/>
          </a:xfrm>
        </p:spPr>
        <p:txBody>
          <a:bodyPr/>
          <a:lstStyle/>
          <a:p>
            <a:pPr eaLnBrk="1" hangingPunct="1"/>
            <a:r>
              <a:rPr lang="en-GB" sz="2800" smtClean="0"/>
              <a:t>Tracheal stenosis</a:t>
            </a:r>
          </a:p>
          <a:p>
            <a:pPr eaLnBrk="1" hangingPunct="1">
              <a:buFont typeface="Wingdings" pitchFamily="2" charset="2"/>
              <a:buNone/>
            </a:pPr>
            <a:endParaRPr lang="en-GB" sz="2800" smtClean="0"/>
          </a:p>
          <a:p>
            <a:pPr eaLnBrk="1" hangingPunct="1"/>
            <a:r>
              <a:rPr lang="en-GB" sz="2800" smtClean="0"/>
              <a:t>Dysmorphic baby admitted to PICU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Unpredicted difficult intubation in the apparently normal child did occur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852936"/>
            <a:ext cx="8229600" cy="13716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GB" sz="4000" b="1" dirty="0" smtClean="0"/>
              <a:t>Intubation difficulty</a:t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3600" b="1" dirty="0" smtClean="0"/>
              <a:t> </a:t>
            </a:r>
            <a:br>
              <a:rPr lang="en-GB" sz="3600" b="1" dirty="0" smtClean="0"/>
            </a:br>
            <a:r>
              <a:rPr lang="en-GB" sz="3200" dirty="0" smtClean="0"/>
              <a:t>Six cases: 2 died.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Direct laryngoscopy rarely an issue: </a:t>
            </a:r>
            <a:r>
              <a:rPr lang="en-GB" sz="2800" dirty="0" smtClean="0"/>
              <a:t>1 case in each area.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Frequent approach…repeated laryngoscopy</a:t>
            </a:r>
            <a:br>
              <a:rPr lang="en-GB" sz="2800" dirty="0" smtClean="0"/>
            </a:br>
            <a:r>
              <a:rPr lang="en-GB" sz="2800" dirty="0" smtClean="0"/>
              <a:t>Minimal use of SAD rescue or alternate intubation strategies</a:t>
            </a:r>
            <a:r>
              <a:rPr lang="en-GB" sz="3600" b="1" dirty="0" smtClean="0"/>
              <a:t> 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664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Evolving technology</a:t>
            </a:r>
            <a:br>
              <a:rPr lang="en-GB" sz="4000" b="1" dirty="0" smtClean="0"/>
            </a:br>
            <a:r>
              <a:rPr lang="en-GB" sz="4000" b="1" dirty="0" smtClean="0"/>
              <a:t>Use of SADs &gt; 90% = cLMA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(no census data for children only)</a:t>
            </a:r>
            <a:endParaRPr lang="en-US" sz="4000" dirty="0" smtClean="0"/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32856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ProSeal and i-gel v the Classic LMA</a:t>
            </a:r>
          </a:p>
          <a:p>
            <a:pPr lvl="1"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GB" dirty="0" smtClean="0"/>
              <a:t>Better fit?</a:t>
            </a:r>
          </a:p>
          <a:p>
            <a:pPr lvl="1"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GB" dirty="0" smtClean="0"/>
              <a:t>Better ventilation</a:t>
            </a:r>
          </a:p>
          <a:p>
            <a:pPr lvl="1"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GB" dirty="0" smtClean="0"/>
              <a:t>Less gastric insufflation</a:t>
            </a:r>
          </a:p>
          <a:p>
            <a:pPr lvl="1"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GB" dirty="0" smtClean="0"/>
              <a:t>Higher airway leak pressure</a:t>
            </a:r>
          </a:p>
          <a:p>
            <a:pPr lvl="1">
              <a:buClr>
                <a:schemeClr val="bg2"/>
              </a:buClr>
              <a:buSzPct val="120000"/>
              <a:buFont typeface="Wingdings" pitchFamily="2" charset="2"/>
              <a:buChar char="§"/>
            </a:pPr>
            <a:endParaRPr lang="en-GB" dirty="0"/>
          </a:p>
          <a:p>
            <a:pPr lvl="1"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GB" dirty="0" smtClean="0"/>
              <a:t>Age limit?</a:t>
            </a:r>
          </a:p>
          <a:p>
            <a:pPr lvl="1"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GB" dirty="0" smtClean="0"/>
              <a:t>Use in airway rescue and as conduit?</a:t>
            </a:r>
            <a:endParaRPr lang="en-US" dirty="0" smtClean="0"/>
          </a:p>
          <a:p>
            <a:pPr>
              <a:buSzPct val="120000"/>
              <a:buFont typeface="Wingdings" pitchFamily="2" charset="2"/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123907" name="Text Box 4"/>
          <p:cNvSpPr txBox="1">
            <a:spLocks noChangeArrowheads="1"/>
          </p:cNvSpPr>
          <p:nvPr/>
        </p:nvSpPr>
        <p:spPr bwMode="auto">
          <a:xfrm>
            <a:off x="468313" y="5665788"/>
            <a:ext cx="810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</p:txBody>
      </p:sp>
      <p:pic>
        <p:nvPicPr>
          <p:cNvPr id="123908" name="Picture 5" descr="LMApro-se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284538"/>
            <a:ext cx="197326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268760"/>
            <a:ext cx="8229600" cy="13716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GB" sz="4000" b="1" dirty="0" smtClean="0"/>
              <a:t>Evolving technology</a:t>
            </a:r>
            <a:r>
              <a:rPr lang="en-GB" sz="3600" b="1" dirty="0" smtClean="0"/>
              <a:t> </a:t>
            </a:r>
            <a:br>
              <a:rPr lang="en-GB" sz="3600" b="1" dirty="0" smtClean="0"/>
            </a:br>
            <a:endParaRPr lang="en-US" sz="3600" b="1" dirty="0" smtClean="0"/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492896"/>
            <a:ext cx="8640960" cy="201677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z="2800" dirty="0" smtClean="0"/>
              <a:t>Role of paediatric </a:t>
            </a:r>
          </a:p>
          <a:p>
            <a:pPr algn="ctr">
              <a:buFont typeface="Wingdings" pitchFamily="2" charset="2"/>
              <a:buNone/>
            </a:pPr>
            <a:r>
              <a:rPr lang="en-GB" sz="2800" dirty="0" err="1" smtClean="0"/>
              <a:t>videolaryngoscopes</a:t>
            </a:r>
            <a:r>
              <a:rPr lang="en-GB" sz="2800" dirty="0" smtClean="0"/>
              <a:t> and other adjuncts </a:t>
            </a:r>
          </a:p>
        </p:txBody>
      </p:sp>
      <p:pic>
        <p:nvPicPr>
          <p:cNvPr id="125955" name="Picture 4" descr="cobalt_system450x334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68863"/>
            <a:ext cx="216058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6950" y="4941888"/>
            <a:ext cx="2160588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941888"/>
            <a:ext cx="1944687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2" descr="fo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4940300"/>
            <a:ext cx="21859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424936" cy="4248472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dirty="0" smtClean="0"/>
              <a:t>Unknowns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How many children </a:t>
            </a:r>
            <a:r>
              <a:rPr lang="en-US" dirty="0" err="1" smtClean="0"/>
              <a:t>anaesthetised</a:t>
            </a:r>
            <a:r>
              <a:rPr lang="en-US" dirty="0" smtClean="0"/>
              <a:t> in UK</a:t>
            </a:r>
          </a:p>
          <a:p>
            <a:pPr eaLnBrk="1" hangingPunct="1">
              <a:buNone/>
            </a:pPr>
            <a:r>
              <a:rPr lang="en-US" dirty="0" smtClean="0"/>
              <a:t>Where: DGH, teaching hospital</a:t>
            </a:r>
          </a:p>
          <a:p>
            <a:pPr eaLnBrk="1" hangingPunct="1">
              <a:buNone/>
            </a:pPr>
            <a:r>
              <a:rPr lang="en-US" dirty="0" smtClean="0"/>
              <a:t>By who?</a:t>
            </a:r>
          </a:p>
          <a:p>
            <a:pPr eaLnBrk="1" hangingPunct="1">
              <a:buNone/>
            </a:pPr>
            <a:r>
              <a:rPr lang="en-US" dirty="0" smtClean="0"/>
              <a:t>How?</a:t>
            </a:r>
          </a:p>
          <a:p>
            <a:pPr eaLnBrk="1" hangingPunct="1">
              <a:buNone/>
            </a:pPr>
            <a:r>
              <a:rPr lang="en-US" dirty="0" smtClean="0"/>
              <a:t>Frequency of problems?</a:t>
            </a:r>
          </a:p>
        </p:txBody>
      </p:sp>
      <p:pic>
        <p:nvPicPr>
          <p:cNvPr id="43012" name="Picture 5" descr="1099846%20V07%2017-01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0" y="4468812"/>
            <a:ext cx="33655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Should the paediatric strategy for the difficult intubation involve fewer repeat attempts at DL?</a:t>
            </a:r>
            <a:endParaRPr lang="en-US" sz="4000" b="1" dirty="0" smtClean="0"/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Most cases of DI managed with repeated attempts… up to 6</a:t>
            </a:r>
          </a:p>
          <a:p>
            <a:r>
              <a:rPr lang="en-US" sz="2800" dirty="0" smtClean="0"/>
              <a:t>Several led to CICV</a:t>
            </a:r>
          </a:p>
          <a:p>
            <a:r>
              <a:rPr lang="en-US" sz="2800" dirty="0" smtClean="0"/>
              <a:t>Some led to ICU admission for airway trauma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DAS/APA guidelines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GB" sz="4000" b="1" dirty="0" smtClean="0"/>
              <a:t>Surgical airway</a:t>
            </a:r>
            <a:endParaRPr lang="en-US" sz="4000" b="1" dirty="0" smtClean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800" dirty="0" smtClean="0"/>
              <a:t>NAP4 - 4 ENT surgical airways (3 successful), </a:t>
            </a: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r>
              <a:rPr lang="en-GB" sz="2800" dirty="0" smtClean="0"/>
              <a:t>               -  1 anaesthetic </a:t>
            </a:r>
            <a:r>
              <a:rPr lang="en-GB" sz="2800" dirty="0" err="1" smtClean="0"/>
              <a:t>cric</a:t>
            </a:r>
            <a:r>
              <a:rPr lang="en-GB" sz="2800" dirty="0" smtClean="0"/>
              <a:t> (unsuccessful)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800" dirty="0" smtClean="0"/>
              <a:t>CICV rare in paediatric practice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800" dirty="0" smtClean="0"/>
              <a:t>Cricothyroidotomy difficult and risky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GB" sz="2800" dirty="0" smtClean="0"/>
              <a:t>Jet ventilation can be difficult/risky</a:t>
            </a:r>
          </a:p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en-GB" sz="2800" dirty="0" smtClean="0"/>
              <a:t>ENT tracheostomy used more</a:t>
            </a:r>
          </a:p>
          <a:p>
            <a:pPr>
              <a:lnSpc>
                <a:spcPct val="5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GB" sz="2800" dirty="0" smtClean="0"/>
              <a:t>	 frequently and successfully</a:t>
            </a:r>
          </a:p>
        </p:txBody>
      </p:sp>
      <p:pic>
        <p:nvPicPr>
          <p:cNvPr id="18434" name="Picture 2" descr="C:\Users\Tim\Pictures\clinical picures\airway\paed surgical airway\paediatric surgical airway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274" y="2793032"/>
            <a:ext cx="3048726" cy="40649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Transfers?</a:t>
            </a:r>
            <a:endParaRPr lang="en-US" sz="4000" b="1" dirty="0" smtClean="0"/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Transfers prominent in NAP4 </a:t>
            </a:r>
            <a:r>
              <a:rPr lang="en-US" sz="2800" dirty="0" err="1" smtClean="0"/>
              <a:t>paed</a:t>
            </a:r>
            <a:r>
              <a:rPr lang="en-US" sz="2800" dirty="0" smtClean="0"/>
              <a:t> cases</a:t>
            </a:r>
          </a:p>
          <a:p>
            <a:endParaRPr lang="en-US" sz="2800" dirty="0" smtClean="0"/>
          </a:p>
          <a:p>
            <a:r>
              <a:rPr lang="en-US" sz="2800" dirty="0" smtClean="0"/>
              <a:t>More transfers from DGH ICUs to tertiary </a:t>
            </a:r>
            <a:r>
              <a:rPr lang="en-US" sz="2800" dirty="0" err="1" smtClean="0"/>
              <a:t>centres</a:t>
            </a:r>
            <a:endParaRPr lang="en-US" sz="2800" dirty="0" smtClean="0"/>
          </a:p>
          <a:p>
            <a:r>
              <a:rPr lang="en-US" sz="2800" dirty="0" smtClean="0"/>
              <a:t>Concerns over skills at DGH end?</a:t>
            </a:r>
          </a:p>
          <a:p>
            <a:r>
              <a:rPr lang="en-US" sz="2800" dirty="0" smtClean="0"/>
              <a:t>Transfer teams may not include anaesthetists?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24578" name="Picture 2" descr="http://t3.gstatic.com/images?q=tbn:ANd9GcTQKTlFCWHCdwIEXhRTzJSZauvYC4zWHJFAFT-PUMQWI-C0-w9x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709" y="4797153"/>
            <a:ext cx="4057292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b="1" smtClean="0"/>
              <a:t>Bradycardia</a:t>
            </a:r>
            <a:endParaRPr lang="en-US" sz="4000" b="1" dirty="0" smtClean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endParaRPr lang="en-GB" sz="2800" dirty="0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800" dirty="0" err="1" smtClean="0"/>
              <a:t>Bradycardia</a:t>
            </a:r>
            <a:r>
              <a:rPr lang="en-GB" sz="2800" dirty="0" smtClean="0"/>
              <a:t> in 7/13 cases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800" dirty="0" smtClean="0"/>
              <a:t>6 required CPR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GB" sz="2800" dirty="0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800" dirty="0" smtClean="0"/>
              <a:t>Necessity for all caring</a:t>
            </a: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r>
              <a:rPr lang="en-GB" sz="2800" dirty="0" smtClean="0"/>
              <a:t>    for children to understand</a:t>
            </a:r>
          </a:p>
          <a:p>
            <a:pPr>
              <a:lnSpc>
                <a:spcPct val="90000"/>
              </a:lnSpc>
              <a:spcBef>
                <a:spcPct val="40000"/>
              </a:spcBef>
              <a:buNone/>
            </a:pPr>
            <a:r>
              <a:rPr lang="en-GB" sz="2800" dirty="0" smtClean="0"/>
              <a:t>    paediatric ALS  </a:t>
            </a:r>
          </a:p>
        </p:txBody>
      </p:sp>
      <p:pic>
        <p:nvPicPr>
          <p:cNvPr id="28674" name="Picture 2" descr="http://t1.gstatic.com/images?q=tbn:ANd9GcRQPQfArdvg14ty_hHT93Ebw56pard7dHEvEJnEKbTKgqrobLcBvEFZeK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618" t="18763" r="6371" b="17909"/>
          <a:stretch>
            <a:fillRect/>
          </a:stretch>
        </p:blipFill>
        <p:spPr bwMode="auto">
          <a:xfrm>
            <a:off x="4788024" y="4653136"/>
            <a:ext cx="4139952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4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Learning points </a:t>
            </a:r>
            <a:endParaRPr lang="en-US" dirty="0" smtClean="0"/>
          </a:p>
        </p:txBody>
      </p:sp>
      <p:sp>
        <p:nvSpPr>
          <p:cNvPr id="132098" name="Content Placeholder 5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8158163" cy="446449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GB" sz="2800" dirty="0" smtClean="0"/>
              <a:t>Whilst most airway difficulties are predictable, this is not always so.</a:t>
            </a:r>
          </a:p>
          <a:p>
            <a:pPr eaLnBrk="1" hangingPunct="1">
              <a:spcBef>
                <a:spcPct val="40000"/>
              </a:spcBef>
            </a:pPr>
            <a:r>
              <a:rPr lang="en-GB" sz="2800" dirty="0" smtClean="0"/>
              <a:t>Airway assessment is infrequent in children</a:t>
            </a:r>
          </a:p>
          <a:p>
            <a:pPr>
              <a:spcBef>
                <a:spcPct val="40000"/>
              </a:spcBef>
            </a:pPr>
            <a:r>
              <a:rPr lang="en-GB" sz="2800" dirty="0" smtClean="0"/>
              <a:t>Monitoring at intubation is essential</a:t>
            </a:r>
          </a:p>
          <a:p>
            <a:pPr>
              <a:spcBef>
                <a:spcPct val="40000"/>
              </a:spcBef>
            </a:pPr>
            <a:r>
              <a:rPr lang="en-GB" sz="2800" dirty="0" smtClean="0"/>
              <a:t>Repeated attempts at DL continue to occur...time for change?</a:t>
            </a:r>
          </a:p>
          <a:p>
            <a:pPr>
              <a:spcBef>
                <a:spcPct val="40000"/>
              </a:spcBef>
            </a:pPr>
            <a:r>
              <a:rPr lang="en-GB" sz="2800" dirty="0" smtClean="0"/>
              <a:t>Age appropriate advanced airway equipment necessary wherever children are anaesthetised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2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2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4"/>
          <p:cNvSpPr>
            <a:spLocks noGrp="1"/>
          </p:cNvSpPr>
          <p:nvPr>
            <p:ph type="title" idx="4294967295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Learning points </a:t>
            </a:r>
            <a:endParaRPr lang="en-US" dirty="0" smtClean="0"/>
          </a:p>
        </p:txBody>
      </p:sp>
      <p:sp>
        <p:nvSpPr>
          <p:cNvPr id="132098" name="Content Placeholder 5"/>
          <p:cNvSpPr>
            <a:spLocks noGrp="1"/>
          </p:cNvSpPr>
          <p:nvPr>
            <p:ph idx="4294967295"/>
          </p:nvPr>
        </p:nvSpPr>
        <p:spPr>
          <a:xfrm>
            <a:off x="467544" y="1700808"/>
            <a:ext cx="8158163" cy="374441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GB" sz="2800" dirty="0" smtClean="0"/>
              <a:t>All those managing the paediatric airway should have appropriate ALS skills</a:t>
            </a:r>
          </a:p>
          <a:p>
            <a:pPr>
              <a:spcBef>
                <a:spcPct val="40000"/>
              </a:spcBef>
            </a:pPr>
            <a:r>
              <a:rPr lang="en-GB" sz="2800" dirty="0" smtClean="0"/>
              <a:t>Emergence and recovery remain times of risk </a:t>
            </a:r>
          </a:p>
          <a:p>
            <a:pPr>
              <a:spcBef>
                <a:spcPct val="40000"/>
              </a:spcBef>
            </a:pPr>
            <a:r>
              <a:rPr lang="en-GB" sz="2800" dirty="0" smtClean="0"/>
              <a:t>Transfers are times of risk</a:t>
            </a:r>
          </a:p>
          <a:p>
            <a:pPr>
              <a:spcBef>
                <a:spcPct val="40000"/>
              </a:spcBef>
            </a:pPr>
            <a:r>
              <a:rPr lang="en-GB" sz="2800" dirty="0" smtClean="0"/>
              <a:t>Senior help should be called early in difficulty.</a:t>
            </a:r>
          </a:p>
          <a:p>
            <a:pPr>
              <a:spcBef>
                <a:spcPct val="40000"/>
              </a:spcBef>
            </a:pPr>
            <a:r>
              <a:rPr lang="en-GB" sz="2800" dirty="0" smtClean="0"/>
              <a:t>Early involvement of ENT staff should be considered.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2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2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Paediatric airway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90892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n-GB" dirty="0" smtClean="0"/>
          </a:p>
          <a:p>
            <a:pPr algn="ctr">
              <a:buNone/>
            </a:pPr>
            <a:r>
              <a:rPr lang="en-GB" dirty="0" smtClean="0"/>
              <a:t>Usually easy, occasionally extraordinarily difficult.</a:t>
            </a:r>
          </a:p>
          <a:p>
            <a:pPr algn="ctr">
              <a:buNone/>
            </a:pPr>
            <a:r>
              <a:rPr lang="en-GB" dirty="0" smtClean="0"/>
              <a:t>Not always predictable</a:t>
            </a:r>
            <a:endParaRPr lang="en-GB" dirty="0"/>
          </a:p>
        </p:txBody>
      </p:sp>
      <p:pic>
        <p:nvPicPr>
          <p:cNvPr id="63489" name="Picture 1" descr="C:\Users\Tim\Pictures\clinical picures\airway\case reports\FB child consented\FB child consented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6316" y="4221088"/>
            <a:ext cx="1977684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424936" cy="4248472"/>
          </a:xfrm>
        </p:spPr>
        <p:txBody>
          <a:bodyPr>
            <a:normAutofit/>
          </a:bodyPr>
          <a:lstStyle/>
          <a:p>
            <a:pPr eaLnBrk="1" hangingPunct="1"/>
            <a:endParaRPr lang="en-GB" sz="1600" dirty="0" smtClean="0"/>
          </a:p>
          <a:p>
            <a:pPr eaLnBrk="1" hangingPunct="1">
              <a:buNone/>
            </a:pPr>
            <a:r>
              <a:rPr lang="en-GB" sz="2800" dirty="0" err="1" smtClean="0"/>
              <a:t>Paed</a:t>
            </a:r>
            <a:r>
              <a:rPr lang="en-GB" sz="2800" dirty="0" smtClean="0"/>
              <a:t> airway management main differences from adults</a:t>
            </a:r>
          </a:p>
          <a:p>
            <a:pPr lvl="2" eaLnBrk="1" hangingPunct="1">
              <a:buSzTx/>
              <a:buFont typeface="Wingdings" pitchFamily="2" charset="2"/>
              <a:buChar char="§"/>
            </a:pPr>
            <a:r>
              <a:rPr lang="en-GB" sz="2800" dirty="0" smtClean="0"/>
              <a:t>Pre op airway assessment </a:t>
            </a:r>
          </a:p>
          <a:p>
            <a:pPr lvl="2" eaLnBrk="1" hangingPunct="1">
              <a:buSzTx/>
              <a:buFont typeface="Wingdings" pitchFamily="2" charset="2"/>
              <a:buChar char="§"/>
            </a:pPr>
            <a:r>
              <a:rPr lang="en-GB" sz="2800" dirty="0" smtClean="0"/>
              <a:t>SAD use (elective and advanced uses)</a:t>
            </a:r>
          </a:p>
          <a:p>
            <a:pPr lvl="2" eaLnBrk="1" hangingPunct="1">
              <a:buSzTx/>
              <a:buFont typeface="Wingdings" pitchFamily="2" charset="2"/>
              <a:buChar char="§"/>
            </a:pPr>
            <a:r>
              <a:rPr lang="en-GB" sz="2800" dirty="0" smtClean="0"/>
              <a:t>Surgical airway use</a:t>
            </a:r>
          </a:p>
          <a:p>
            <a:pPr lvl="2" eaLnBrk="1" hangingPunct="1">
              <a:buSzTx/>
              <a:buFont typeface="Wingdings" pitchFamily="2" charset="2"/>
              <a:buChar char="§"/>
            </a:pPr>
            <a:r>
              <a:rPr lang="en-GB" sz="2800" dirty="0" smtClean="0"/>
              <a:t>Management of a predicted difficulty</a:t>
            </a:r>
          </a:p>
          <a:p>
            <a:pPr lvl="2" eaLnBrk="1" hangingPunct="1">
              <a:buSzTx/>
              <a:buNone/>
            </a:pPr>
            <a:endParaRPr lang="en-GB" sz="2800" dirty="0" smtClean="0"/>
          </a:p>
          <a:p>
            <a:pPr eaLnBrk="1" hangingPunct="1">
              <a:buSzTx/>
              <a:buFont typeface="Wingdings" pitchFamily="2" charset="2"/>
              <a:buChar char="§"/>
            </a:pPr>
            <a:endParaRPr lang="en-GB" sz="28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013176"/>
            <a:ext cx="5328592" cy="249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 easy, occasionally extraordinarily difficult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C:\Users\Tim\Pictures\clinical picures\airway\case reports\8 months chicken bone\8months chicken bo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074" y="3933056"/>
            <a:ext cx="3899926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467544" y="332656"/>
            <a:ext cx="8424936" cy="4248472"/>
          </a:xfrm>
        </p:spPr>
        <p:txBody>
          <a:bodyPr>
            <a:normAutofit/>
          </a:bodyPr>
          <a:lstStyle/>
          <a:p>
            <a:pPr eaLnBrk="1" hangingPunct="1"/>
            <a:endParaRPr lang="en-GB" sz="1600" dirty="0" smtClean="0"/>
          </a:p>
          <a:p>
            <a:pPr eaLnBrk="1" hangingPunct="1">
              <a:buNone/>
            </a:pPr>
            <a:r>
              <a:rPr lang="en-GB" sz="2800" dirty="0" smtClean="0"/>
              <a:t>NAP4 census</a:t>
            </a:r>
          </a:p>
          <a:p>
            <a:pPr lvl="2" eaLnBrk="1" hangingPunct="1">
              <a:buSzTx/>
              <a:buNone/>
            </a:pPr>
            <a:endParaRPr lang="en-GB" sz="2800" dirty="0" smtClean="0"/>
          </a:p>
          <a:p>
            <a:pPr lvl="2" eaLnBrk="1" hangingPunct="1">
              <a:buSzTx/>
              <a:buNone/>
            </a:pPr>
            <a:r>
              <a:rPr lang="en-GB" sz="2800" dirty="0" smtClean="0"/>
              <a:t>Predicted diff airway</a:t>
            </a:r>
          </a:p>
          <a:p>
            <a:pPr lvl="2" eaLnBrk="1" hangingPunct="1">
              <a:buSzTx/>
              <a:buNone/>
            </a:pPr>
            <a:r>
              <a:rPr lang="en-GB" sz="2800" dirty="0" smtClean="0"/>
              <a:t>91% adult, 9% children</a:t>
            </a:r>
          </a:p>
          <a:p>
            <a:pPr lvl="2" eaLnBrk="1" hangingPunct="1">
              <a:buSzTx/>
              <a:buNone/>
            </a:pPr>
            <a:endParaRPr lang="en-GB" sz="2800" dirty="0" smtClean="0"/>
          </a:p>
          <a:p>
            <a:pPr lvl="2" eaLnBrk="1" hangingPunct="1">
              <a:buSzTx/>
              <a:buNone/>
            </a:pPr>
            <a:r>
              <a:rPr lang="en-GB" sz="2800" dirty="0" smtClean="0"/>
              <a:t>Adult: 89% iv/ 9% gas /10% AFOI</a:t>
            </a:r>
          </a:p>
          <a:p>
            <a:pPr lvl="2" eaLnBrk="1" hangingPunct="1">
              <a:buSzTx/>
              <a:buNone/>
            </a:pPr>
            <a:r>
              <a:rPr lang="en-GB" sz="2800" dirty="0" smtClean="0"/>
              <a:t>Child: 37% iv / 63% gas /0% AFOI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endParaRPr lang="en-GB" sz="2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0482" name="Picture 2" descr="C:\Users\Tim\Pictures\clinical picures\airway\chapter\masks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560" y="4256847"/>
            <a:ext cx="3468440" cy="2601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smtClean="0"/>
              <a:t>13 paediatric cases</a:t>
            </a:r>
            <a:endParaRPr lang="en-US" sz="4000" b="1" smtClean="0"/>
          </a:p>
        </p:txBody>
      </p:sp>
      <p:sp>
        <p:nvSpPr>
          <p:cNvPr id="112647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323528" y="1268760"/>
            <a:ext cx="7056784" cy="475252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sz="2800" dirty="0" smtClean="0"/>
              <a:t>13 cases (8.4% of all cases)</a:t>
            </a:r>
          </a:p>
          <a:p>
            <a:pPr eaLnBrk="1" hangingPunct="1"/>
            <a:r>
              <a:rPr lang="en-GB" sz="2800" dirty="0" smtClean="0"/>
              <a:t>11 cases anaesthetic (7%), 1 ICU, 1 ED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10 TT , 2 rigid </a:t>
            </a:r>
            <a:r>
              <a:rPr lang="en-GB" sz="2800" dirty="0" err="1" smtClean="0"/>
              <a:t>bronchs</a:t>
            </a:r>
            <a:r>
              <a:rPr lang="en-GB" sz="2800" dirty="0" smtClean="0"/>
              <a:t>, </a:t>
            </a:r>
          </a:p>
          <a:p>
            <a:pPr eaLnBrk="1" hangingPunct="1">
              <a:buNone/>
            </a:pPr>
            <a:r>
              <a:rPr lang="en-GB" sz="2800" dirty="0" smtClean="0"/>
              <a:t>     1 LMA</a:t>
            </a:r>
          </a:p>
          <a:p>
            <a:pPr eaLnBrk="1" hangingPunct="1">
              <a:buNone/>
            </a:pPr>
            <a:endParaRPr lang="en-GB" sz="2800" dirty="0" smtClean="0"/>
          </a:p>
          <a:p>
            <a:pPr eaLnBrk="1" hangingPunct="1">
              <a:buNone/>
            </a:pPr>
            <a:r>
              <a:rPr lang="en-GB" sz="2800" dirty="0" smtClean="0"/>
              <a:t>Gas induction 6, iv 5</a:t>
            </a:r>
          </a:p>
          <a:p>
            <a:pPr eaLnBrk="1" hangingPunct="1">
              <a:buNone/>
            </a:pPr>
            <a:r>
              <a:rPr lang="en-GB" sz="2800" dirty="0" smtClean="0"/>
              <a:t>Induction 5</a:t>
            </a:r>
          </a:p>
          <a:p>
            <a:pPr eaLnBrk="1" hangingPunct="1">
              <a:buNone/>
            </a:pPr>
            <a:r>
              <a:rPr lang="en-GB" sz="2800" dirty="0" smtClean="0"/>
              <a:t>Maintenance 2</a:t>
            </a:r>
          </a:p>
          <a:p>
            <a:pPr eaLnBrk="1" hangingPunct="1">
              <a:buNone/>
            </a:pPr>
            <a:r>
              <a:rPr lang="en-GB" sz="2800" dirty="0" smtClean="0"/>
              <a:t>Emergence 2</a:t>
            </a:r>
          </a:p>
          <a:p>
            <a:pPr eaLnBrk="1" hangingPunct="1">
              <a:buNone/>
            </a:pPr>
            <a:r>
              <a:rPr lang="en-GB" sz="2800" dirty="0" err="1" smtClean="0"/>
              <a:t>Recoery</a:t>
            </a:r>
            <a:r>
              <a:rPr lang="en-GB" sz="2800" dirty="0" smtClean="0"/>
              <a:t> 1</a:t>
            </a:r>
          </a:p>
        </p:txBody>
      </p:sp>
      <p:graphicFrame>
        <p:nvGraphicFramePr>
          <p:cNvPr id="11264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267325" y="1981200"/>
          <a:ext cx="2798763" cy="1866900"/>
        </p:xfrm>
        <a:graphic>
          <a:graphicData uri="http://schemas.openxmlformats.org/presentationml/2006/ole">
            <p:oleObj spid="_x0000_s1026" name="Chart" r:id="rId3" imgW="6096000" imgH="4067062" progId="MSGraph.Chart.8">
              <p:embed followColorScheme="full"/>
            </p:oleObj>
          </a:graphicData>
        </a:graphic>
      </p:graphicFrame>
      <p:graphicFrame>
        <p:nvGraphicFramePr>
          <p:cNvPr id="112649" name="Chart 4"/>
          <p:cNvGraphicFramePr>
            <a:graphicFrameLocks/>
          </p:cNvGraphicFramePr>
          <p:nvPr/>
        </p:nvGraphicFramePr>
        <p:xfrm>
          <a:off x="2987825" y="2420888"/>
          <a:ext cx="6156176" cy="4437112"/>
        </p:xfrm>
        <a:graphic>
          <a:graphicData uri="http://schemas.openxmlformats.org/presentationml/2006/ole">
            <p:oleObj spid="_x0000_s1027" name="Worksheet" r:id="rId4" imgW="8115233" imgH="534340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b="1" smtClean="0"/>
              <a:t>Primary causes of airway difficulty related to anaesthesia</a:t>
            </a:r>
            <a:r>
              <a:rPr lang="en-GB" sz="4000" smtClean="0"/>
              <a:t>:</a:t>
            </a:r>
            <a:endParaRPr lang="en-US" sz="4000" smtClean="0"/>
          </a:p>
        </p:txBody>
      </p:sp>
      <p:sp>
        <p:nvSpPr>
          <p:cNvPr id="11366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229600" cy="3886200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sz="2800" dirty="0" smtClean="0"/>
              <a:t>Failed intubation 			2</a:t>
            </a:r>
          </a:p>
          <a:p>
            <a:pPr eaLnBrk="1" hangingPunct="1"/>
            <a:r>
              <a:rPr lang="en-GB" sz="2800" dirty="0" smtClean="0"/>
              <a:t>Blocked airway 				3</a:t>
            </a:r>
          </a:p>
          <a:p>
            <a:pPr eaLnBrk="1" hangingPunct="1"/>
            <a:r>
              <a:rPr lang="en-GB" sz="2800" dirty="0" smtClean="0"/>
              <a:t>Airway trauma 				1</a:t>
            </a:r>
          </a:p>
          <a:p>
            <a:pPr eaLnBrk="1" hangingPunct="1"/>
            <a:r>
              <a:rPr lang="en-GB" sz="2800" dirty="0" smtClean="0"/>
              <a:t>Aspiration of gastric contents 	1</a:t>
            </a:r>
          </a:p>
          <a:p>
            <a:pPr eaLnBrk="1" hangingPunct="1"/>
            <a:r>
              <a:rPr lang="en-GB" sz="2800" dirty="0" smtClean="0"/>
              <a:t>Tube displacement			1</a:t>
            </a:r>
          </a:p>
          <a:p>
            <a:pPr eaLnBrk="1" hangingPunct="1"/>
            <a:r>
              <a:rPr lang="en-GB" sz="2800" dirty="0" smtClean="0"/>
              <a:t>Problem at extubation			3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/>
              <a:t>Summary</a:t>
            </a:r>
            <a:endParaRPr lang="en-US" sz="4000" b="1" dirty="0" smtClean="0"/>
          </a:p>
        </p:txBody>
      </p:sp>
      <p:sp>
        <p:nvSpPr>
          <p:cNvPr id="11571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73238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dirty="0" smtClean="0"/>
              <a:t>Outcome: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9 moderate level of harm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1 no harm 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rgbClr val="FF0000"/>
                </a:solidFill>
              </a:rPr>
              <a:t>3 died (1 in each area)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dirty="0" smtClean="0"/>
              <a:t>Airway care: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good in 2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good and poor in 5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poor in 4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not commented on in 2. 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 idx="4294967295"/>
          </p:nvPr>
        </p:nvSpPr>
        <p:spPr>
          <a:xfrm>
            <a:off x="395536" y="476672"/>
            <a:ext cx="8229600" cy="1371600"/>
          </a:xfrm>
        </p:spPr>
        <p:txBody>
          <a:bodyPr/>
          <a:lstStyle/>
          <a:p>
            <a:pPr eaLnBrk="1" hangingPunct="1"/>
            <a:r>
              <a:rPr lang="en-GB" sz="4000" b="1" dirty="0" smtClean="0"/>
              <a:t>Organisational issues:</a:t>
            </a:r>
            <a:endParaRPr lang="en-US" sz="4000" b="1" dirty="0" smtClean="0"/>
          </a:p>
        </p:txBody>
      </p:sp>
      <p:sp>
        <p:nvSpPr>
          <p:cNvPr id="117762" name="Content Placeholder 3"/>
          <p:cNvSpPr>
            <a:spLocks noGrp="1"/>
          </p:cNvSpPr>
          <p:nvPr>
            <p:ph sz="half" idx="4294967295"/>
          </p:nvPr>
        </p:nvSpPr>
        <p:spPr>
          <a:xfrm>
            <a:off x="251520" y="1988840"/>
            <a:ext cx="8496944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/>
              <a:t>Experience of anaesthetic team: all cases involved consultants, all had appropriate assistance</a:t>
            </a:r>
          </a:p>
          <a:p>
            <a:pPr eaLnBrk="1" hangingPunct="1"/>
            <a:r>
              <a:rPr lang="en-GB" sz="2800" dirty="0" smtClean="0"/>
              <a:t>Equipment / monitoring: no major issues</a:t>
            </a:r>
          </a:p>
          <a:p>
            <a:r>
              <a:rPr lang="en-GB" sz="2800" dirty="0" smtClean="0"/>
              <a:t>Organisation of services:  generally to a high level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dirty="0" smtClean="0"/>
              <a:t>Anaesthetic death</a:t>
            </a:r>
            <a:endParaRPr lang="en-US" sz="4000" b="1" dirty="0" smtClean="0"/>
          </a:p>
        </p:txBody>
      </p:sp>
      <p:sp>
        <p:nvSpPr>
          <p:cNvPr id="11571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73238"/>
            <a:ext cx="8229600" cy="38862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Young child, tonsillectomy, intubated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Arrived in recovery cyanosed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Unable to mask ventilate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Re-intubated with previous TT: unable to ventilate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Progressed to severe hypoxia, </a:t>
            </a:r>
            <a:r>
              <a:rPr lang="en-US" sz="2800" dirty="0" err="1" smtClean="0"/>
              <a:t>bradycardia</a:t>
            </a:r>
            <a:r>
              <a:rPr lang="en-US" sz="2800" dirty="0" smtClean="0"/>
              <a:t>, cardiac arrest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Re-intubated with cuffed TT after 30 </a:t>
            </a:r>
            <a:r>
              <a:rPr lang="en-US" sz="2800" dirty="0" err="1" smtClean="0"/>
              <a:t>mins</a:t>
            </a:r>
            <a:r>
              <a:rPr lang="en-US" sz="2800" dirty="0" smtClean="0"/>
              <a:t>. Clot suctioned out. Able to ventilate.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Hypoxic death.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1821</Words>
  <Application>Microsoft Office PowerPoint</Application>
  <PresentationFormat>On-screen Show (4:3)</PresentationFormat>
  <Paragraphs>282</Paragraphs>
  <Slides>26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Chart</vt:lpstr>
      <vt:lpstr>Worksheet</vt:lpstr>
      <vt:lpstr>Slide 1</vt:lpstr>
      <vt:lpstr>Slide 2</vt:lpstr>
      <vt:lpstr>Slide 3</vt:lpstr>
      <vt:lpstr>Slide 4</vt:lpstr>
      <vt:lpstr>13 paediatric cases</vt:lpstr>
      <vt:lpstr>Primary causes of airway difficulty related to anaesthesia:</vt:lpstr>
      <vt:lpstr>Summary</vt:lpstr>
      <vt:lpstr>Organisational issues:</vt:lpstr>
      <vt:lpstr>Anaesthetic death</vt:lpstr>
      <vt:lpstr>Anaesthetic death</vt:lpstr>
      <vt:lpstr>ED death</vt:lpstr>
      <vt:lpstr>ED death</vt:lpstr>
      <vt:lpstr>ICU death</vt:lpstr>
      <vt:lpstr>ICU death</vt:lpstr>
      <vt:lpstr>Should pre-operative airway  assessment be routine?</vt:lpstr>
      <vt:lpstr>Abnormal airways: predicted difficult intubation</vt:lpstr>
      <vt:lpstr>Intubation difficulty     Six cases: 2 died.  Direct laryngoscopy rarely an issue: 1 case in each area.  Frequent approach…repeated laryngoscopy Minimal use of SAD rescue or alternate intubation strategies </vt:lpstr>
      <vt:lpstr>Evolving technology Use of SADs &gt; 90% = cLMA (no census data for children only)</vt:lpstr>
      <vt:lpstr>Evolving technology  </vt:lpstr>
      <vt:lpstr>Should the paediatric strategy for the difficult intubation involve fewer repeat attempts at DL?</vt:lpstr>
      <vt:lpstr>Surgical airway</vt:lpstr>
      <vt:lpstr>Transfers?</vt:lpstr>
      <vt:lpstr>Bradycardia</vt:lpstr>
      <vt:lpstr>Learning points </vt:lpstr>
      <vt:lpstr>Learning points </vt:lpstr>
      <vt:lpstr>Paediatric airway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</dc:creator>
  <cp:lastModifiedBy>mcenan</cp:lastModifiedBy>
  <cp:revision>7</cp:revision>
  <dcterms:created xsi:type="dcterms:W3CDTF">2011-07-13T05:39:51Z</dcterms:created>
  <dcterms:modified xsi:type="dcterms:W3CDTF">2011-09-02T08:34:09Z</dcterms:modified>
</cp:coreProperties>
</file>